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rehouse-science.com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270000" y="1638300"/>
            <a:ext cx="10464800" cy="2705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>
                <a:latin typeface="Didot"/>
                <a:ea typeface="Didot"/>
                <a:cs typeface="Didot"/>
                <a:sym typeface="Didot"/>
              </a:rPr>
              <a:t>     </a:t>
            </a:r>
            <a:r>
              <a:rPr sz="6400">
                <a:latin typeface="Helvetica"/>
                <a:ea typeface="Helvetica"/>
                <a:cs typeface="Helvetica"/>
                <a:sym typeface="Helvetica"/>
              </a:rPr>
              <a:t>Figures from the book</a:t>
            </a:r>
            <a:endParaRPr sz="64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i="1" sz="6400">
                <a:latin typeface="Helvetica"/>
                <a:ea typeface="Helvetica"/>
                <a:cs typeface="Helvetica"/>
                <a:sym typeface="Helvetica"/>
              </a:rPr>
              <a:t>Warehouse Science</a:t>
            </a:r>
            <a:endParaRPr i="1" sz="64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latin typeface="Helvetica"/>
                <a:ea typeface="Helvetica"/>
                <a:cs typeface="Helvetica"/>
                <a:sym typeface="Helvetica"/>
              </a:rPr>
              <a:t>(Version 0.95)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270000" y="5207000"/>
            <a:ext cx="10464800" cy="3213100"/>
          </a:xfrm>
          <a:prstGeom prst="rect">
            <a:avLst/>
          </a:prstGeom>
        </p:spPr>
        <p:txBody>
          <a:bodyPr/>
          <a:lstStyle/>
          <a:p>
            <a:pPr lvl="2">
              <a:defRPr sz="1800"/>
            </a:pPr>
            <a:r>
              <a:rPr sz="3600"/>
              <a:t>©2011</a:t>
            </a:r>
            <a:endParaRPr sz="3600"/>
          </a:p>
          <a:p>
            <a:pPr lvl="2">
              <a:defRPr sz="1800"/>
            </a:pPr>
            <a:r>
              <a:rPr sz="3600"/>
              <a:t>John J. BARTHOLDI, III</a:t>
            </a:r>
            <a:endParaRPr sz="3600"/>
          </a:p>
          <a:p>
            <a:pPr lvl="0">
              <a:defRPr sz="1800"/>
            </a:pPr>
            <a:r>
              <a:rPr sz="3600"/>
              <a:t>The Supply Chain &amp; Logistics Institute</a:t>
            </a:r>
            <a:endParaRPr sz="3600"/>
          </a:p>
          <a:p>
            <a:pPr lvl="0">
              <a:defRPr sz="1800"/>
            </a:pPr>
            <a:r>
              <a:rPr sz="3600"/>
              <a:t>Georgia Tech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www.warehouse-science.com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ku-picks-char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917700"/>
            <a:ext cx="9271000" cy="5820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ks-flows-char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587500"/>
            <a:ext cx="11379201" cy="6985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nventory-level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841500"/>
            <a:ext cx="8691938" cy="537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ybrid-stor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2298700"/>
            <a:ext cx="11128633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torage-type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1765300"/>
            <a:ext cx="6146800" cy="623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forward-reserv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05000"/>
            <a:ext cx="10223501" cy="5947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unit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300" y="1092200"/>
            <a:ext cx="7708900" cy="7760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Pallets (unit-load)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layou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419100"/>
            <a:ext cx="8666921" cy="415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layout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0" y="5194300"/>
            <a:ext cx="8666921" cy="415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illable-spac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603500"/>
            <a:ext cx="9740900" cy="4548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Greetings!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270000" y="2260600"/>
            <a:ext cx="10464800" cy="652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These are many of the figures from the book </a:t>
            </a:r>
            <a:r>
              <a:rPr i="1" sz="4200"/>
              <a:t>Warehouse &amp; Distribution Science</a:t>
            </a:r>
            <a:r>
              <a:rPr sz="4200"/>
              <a:t>, freely available from </a:t>
            </a:r>
            <a:r>
              <a:rPr sz="4200" u="sng">
                <a:hlinkClick r:id="rId2" invalidUrl="" action="" tgtFrame="" tooltip="" history="1" highlightClick="0" endSnd="0"/>
              </a:rPr>
              <a:t>www.warehouse-science.com</a:t>
            </a:r>
            <a:r>
              <a:rPr sz="4200"/>
              <a:t>.  They are the ones from which I find it easiest to talk.  I hope they are of help in illustrating your lectures.</a:t>
            </a:r>
            <a:endParaRPr sz="4200"/>
          </a:p>
          <a:p>
            <a:pPr lvl="0">
              <a:defRPr sz="1800"/>
            </a:pPr>
            <a:r>
              <a:rPr sz="4200"/>
              <a:t>I ask only that you cite the book where appropriate, such as in any publication that uses these figures.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787400"/>
            <a:ext cx="11430000" cy="820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787400"/>
            <a:ext cx="11430000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520700"/>
            <a:ext cx="11430000" cy="853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700" y="2705100"/>
            <a:ext cx="8902700" cy="433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283904" y="4508500"/>
            <a:ext cx="84265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2600"/>
                </a:solidFill>
              </a:rPr>
              <a:t>Add figures about assignment problem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054100"/>
            <a:ext cx="10160001" cy="7631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054100"/>
            <a:ext cx="10160001" cy="7631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244600"/>
            <a:ext cx="10160001" cy="7266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Introduction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409700"/>
            <a:ext cx="10160001" cy="6935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616200"/>
            <a:ext cx="10160001" cy="4515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438400"/>
            <a:ext cx="10160001" cy="4869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403600"/>
            <a:ext cx="10160000" cy="2945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kawasaki-original-layou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0" y="1473200"/>
            <a:ext cx="6400800" cy="681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Cartons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arton-pick-from-bottom-level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108200"/>
            <a:ext cx="11430000" cy="552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forward-reserve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00" y="2197100"/>
            <a:ext cx="9220201" cy="5363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900" y="596900"/>
            <a:ext cx="10782300" cy="855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120900"/>
            <a:ext cx="97536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600" y="5778500"/>
            <a:ext cx="97536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t-to-p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082800"/>
            <a:ext cx="10160000" cy="55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Pieces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netbe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993900"/>
            <a:ext cx="11049000" cy="575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forward-reserve-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3518" y="1778000"/>
            <a:ext cx="10863210" cy="619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k-fac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524000"/>
            <a:ext cx="8305800" cy="669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Detailed slotting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3543300"/>
            <a:ext cx="11430001" cy="2665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546100"/>
            <a:ext cx="10668000" cy="864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546100"/>
            <a:ext cx="10668000" cy="864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Pick-paths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p-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914400"/>
            <a:ext cx="8890000" cy="7915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hru-wh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235200"/>
            <a:ext cx="10160001" cy="5295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p-0a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508000"/>
            <a:ext cx="8890000" cy="8760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p-0b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300" y="508000"/>
            <a:ext cx="7464778" cy="876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p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495300"/>
            <a:ext cx="9519938" cy="876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dp-1R-2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4318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dp-1R-2R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4600" y="4318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dp-2-network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300" y="50292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p-2L-3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2286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p-2R-3L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5800" y="2286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p-2L-3R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54610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p-2R-3R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05800" y="5461000"/>
            <a:ext cx="41529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p-3-network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29591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p-3L-4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159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p-3L-4R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54864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dp-3R-4L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8000" y="2159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p-3R-4R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28000" y="5486400"/>
            <a:ext cx="41529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p-4-network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9718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p-4L-5R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4064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p-4R-5R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6700" y="406400"/>
            <a:ext cx="4152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dp-5-network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300" y="46990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p-5-shortest-route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073400"/>
            <a:ext cx="38989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p-5-shortest-route-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7300" y="3073400"/>
            <a:ext cx="37084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response-tim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006600"/>
            <a:ext cx="10160001" cy="5745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p-hw-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143000"/>
            <a:ext cx="3708400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p-hw-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9300" y="49530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p-hw-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971800"/>
            <a:ext cx="38735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397000"/>
            <a:ext cx="10160000" cy="6961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3111500"/>
            <a:ext cx="12168573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Bucket Brigades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4330700"/>
            <a:ext cx="10160001" cy="1075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3086100"/>
            <a:ext cx="11430000" cy="1236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0700" y="6248400"/>
            <a:ext cx="4343400" cy="48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4635500"/>
            <a:ext cx="43434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7300" y="927100"/>
            <a:ext cx="7937500" cy="791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0" y="127000"/>
            <a:ext cx="5506119" cy="889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527300"/>
            <a:ext cx="10160001" cy="4682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Material Flow</a:t>
            </a:r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2006600"/>
            <a:ext cx="12407900" cy="574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Automation</a:t>
            </a:r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carouse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2844800"/>
            <a:ext cx="5854700" cy="407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carousel-syste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603500"/>
            <a:ext cx="10160000" cy="4532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5400" y="2108200"/>
            <a:ext cx="5334000" cy="553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asr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100" y="1346200"/>
            <a:ext cx="140589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400" y="1574800"/>
            <a:ext cx="8636000" cy="661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1866900"/>
            <a:ext cx="11671300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009900"/>
            <a:ext cx="10160000" cy="3724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009900"/>
            <a:ext cx="10160000" cy="3724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upply-chain-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3822700"/>
            <a:ext cx="12649201" cy="210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Activity Profiling</a:t>
            </a: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bev-exampl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689100"/>
            <a:ext cx="12509500" cy="638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bev-examp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2425700"/>
            <a:ext cx="9601200" cy="491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convenient-location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866900"/>
            <a:ext cx="127000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Benchmarking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300" y="635000"/>
            <a:ext cx="9982200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300" y="635000"/>
            <a:ext cx="9982200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-1879600"/>
            <a:ext cx="10160000" cy="10821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material-flow-in-wh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1003300"/>
            <a:ext cx="8394700" cy="7738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